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2" r:id="rId2"/>
  </p:sldMasterIdLst>
  <p:sldIdLst>
    <p:sldId id="256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57" r:id="rId27"/>
    <p:sldId id="258" r:id="rId28"/>
    <p:sldId id="259" r:id="rId29"/>
    <p:sldId id="263" r:id="rId30"/>
    <p:sldId id="260" r:id="rId31"/>
    <p:sldId id="261" r:id="rId32"/>
    <p:sldId id="262" r:id="rId33"/>
    <p:sldId id="27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C1640044-91CD-4805-8DE1-026A08E0ACA0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4712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9B2959-193F-4502-BB38-BFE3B74ACE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A6578-1F69-4101-8E32-BC921999D6C9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9D1EE-D7CA-42B3-BB1B-6ADF6CF5C2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3A6229-CD4C-45A3-BF15-B02A78CA8669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69247-0C58-440D-AF99-F3B9A6F84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DF6DB-D780-4438-8B04-D0C098344143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E373-4919-4481-AA97-EB05BC76D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8CEA-38AF-42E9-AAF7-25795B3AEFBD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0608-DDCB-4BBA-BA23-4F610D2E7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BE88-CFB1-4290-9A2E-B5A863790714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78DB-9583-49F7-99B6-33B04BCF2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728D-E7AD-4450-A7EC-D7D2B6D791DC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42E6-CFCE-474D-8522-30AD76BDD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473C-D2FA-4247-B2EB-5C8D3EF10BD2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74BB-8B65-4FE2-9EF4-A26470C55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3DDFD-16D5-4ECB-8C26-8B271AD126BD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0CB55-C376-4E72-8029-05A8A1C3F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8F871-4591-434F-B716-FDFA143DE2B6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F356A-3578-4277-8F62-A3CE0534EB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29322-5E01-45D1-817E-05E2558C896B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F651A-C4E5-4464-9E4E-9018C08F3F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2714B-9568-4320-8836-8A0A1CAFED1D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D466E-E024-4AFC-8A66-1C77CF7177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3DFB7-6BB6-466D-ACFA-AE57364E79F6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8E3CB-D60C-4E96-8B34-736483B994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46AA7-8357-4078-B98A-C88A5C3EDFF1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F61FD-8E12-4507-B541-A55576952A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D3E4D-BE8A-4A17-9616-DF8BEE90E3D2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3D276-7A1B-4EFC-BA1D-94F7A0F90F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882DB-D9CA-4644-BE9C-01E7A0856B8F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F575A-3FD6-4177-9152-6C8CCD4333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0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EC1F0A3-88EF-4788-9579-9C9BA189A930}" type="datetimeFigureOut">
              <a:rPr lang="ru-RU"/>
              <a:pPr/>
              <a:t>09.04.2014</a:t>
            </a:fld>
            <a:endParaRPr lang="ru-RU"/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61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C0CC21C-3BF8-4CCF-9E3F-D46A9C768F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1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4453340-2E91-4675-B4A3-EF709E5778E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7C4A0C3-3DF3-47BA-B321-57F212246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60350"/>
            <a:ext cx="7920037" cy="3313113"/>
          </a:xfrm>
        </p:spPr>
        <p:txBody>
          <a:bodyPr anchor="b" anchorCtr="0"/>
          <a:lstStyle/>
          <a:p>
            <a:pPr marL="182563"/>
            <a:r>
              <a:rPr lang="ru-RU" sz="4600" b="1"/>
              <a:t/>
            </a:r>
            <a:br>
              <a:rPr lang="ru-RU" sz="4600" b="1"/>
            </a:br>
            <a:r>
              <a:rPr lang="ru-RU" sz="3600" b="1"/>
              <a:t>"Своевременная диагностика – залог эффективной реализации индивидуальной программы развития ребенка."</a:t>
            </a:r>
            <a:r>
              <a:rPr lang="ru-RU" sz="5700"/>
              <a:t> </a:t>
            </a:r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403350" y="3643313"/>
            <a:ext cx="2498725" cy="2865437"/>
          </a:xfrm>
          <a:prstGeom prst="triangle">
            <a:avLst>
              <a:gd name="adj" fmla="val 4862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779838" y="4843463"/>
            <a:ext cx="1485900" cy="1654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47650" y="5343525"/>
            <a:ext cx="1828800" cy="1184275"/>
          </a:xfrm>
          <a:prstGeom prst="rec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2588" y="3849688"/>
            <a:ext cx="1381125" cy="12636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19700" y="4889500"/>
            <a:ext cx="3673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99"/>
                </a:solidFill>
              </a:rPr>
              <a:t>ПЕДАГОГ-ПСИХОЛОГ</a:t>
            </a:r>
          </a:p>
          <a:p>
            <a:pPr algn="ctr"/>
            <a:endParaRPr lang="ru-RU" sz="2400" b="1">
              <a:solidFill>
                <a:srgbClr val="CC0099"/>
              </a:solidFill>
            </a:endParaRPr>
          </a:p>
          <a:p>
            <a:pPr algn="ctr"/>
            <a:r>
              <a:rPr lang="ru-RU" sz="2400" b="1">
                <a:solidFill>
                  <a:srgbClr val="CC0099"/>
                </a:solidFill>
              </a:rPr>
              <a:t>ЛОГИНОВА ОЛЬГА ВИКТОРОВНА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Психологическая</a:t>
            </a:r>
            <a:br>
              <a:rPr lang="ru-RU" sz="4000" b="1"/>
            </a:br>
            <a:r>
              <a:rPr lang="ru-RU" sz="4000" b="1"/>
              <a:t>характеристика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53292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Фамилия, имя отчество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ребенка(возраст, группа).</a:t>
            </a:r>
          </a:p>
          <a:p>
            <a:pPr>
              <a:lnSpc>
                <a:spcPct val="90000"/>
              </a:lnSpc>
            </a:pPr>
            <a:r>
              <a:rPr lang="ru-RU"/>
              <a:t>Сведения о семье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Состав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Занятия членов семьи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Условия воспитания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(материально-бытовые)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Стиль воспитания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Особенности поведения 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семье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12875"/>
            <a:ext cx="35353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Сведения о ребенке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/>
              <a:t/>
            </a:r>
            <a:br>
              <a:rPr lang="ru-RU" sz="1600" b="1"/>
            </a:br>
            <a:r>
              <a:rPr lang="ru-RU"/>
              <a:t>• Внешний вид</a:t>
            </a:r>
            <a:br>
              <a:rPr lang="ru-RU"/>
            </a:br>
            <a:r>
              <a:rPr lang="ru-RU"/>
              <a:t>ребенка</a:t>
            </a:r>
            <a:br>
              <a:rPr lang="ru-RU"/>
            </a:br>
            <a:r>
              <a:rPr lang="ru-RU"/>
              <a:t>• Особенности</a:t>
            </a:r>
            <a:br>
              <a:rPr lang="ru-RU"/>
            </a:br>
            <a:r>
              <a:rPr lang="ru-RU"/>
              <a:t>контакта</a:t>
            </a:r>
            <a:br>
              <a:rPr lang="ru-RU"/>
            </a:br>
            <a:r>
              <a:rPr lang="ru-RU"/>
              <a:t>• Ведущий вид</a:t>
            </a:r>
            <a:br>
              <a:rPr lang="ru-RU"/>
            </a:br>
            <a:r>
              <a:rPr lang="ru-RU"/>
              <a:t>коммуникации со</a:t>
            </a:r>
            <a:br>
              <a:rPr lang="ru-RU"/>
            </a:br>
            <a:r>
              <a:rPr lang="ru-RU"/>
              <a:t>взрослым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25538"/>
            <a:ext cx="4100512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Двигательная сфера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/>
              <a:t>• Крупные движения</a:t>
            </a:r>
          </a:p>
          <a:p>
            <a:r>
              <a:rPr lang="ru-RU"/>
              <a:t>Согласованность обеих рук</a:t>
            </a:r>
          </a:p>
          <a:p>
            <a:r>
              <a:rPr lang="ru-RU"/>
              <a:t>• Точность мелких движений</a:t>
            </a:r>
          </a:p>
        </p:txBody>
      </p:sp>
      <p:pic>
        <p:nvPicPr>
          <p:cNvPr id="57350" name="Picture 6" descr="img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557338"/>
            <a:ext cx="3887787" cy="475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Особенности состояния познавательной</a:t>
            </a:r>
            <a:br>
              <a:rPr lang="ru-RU" sz="4000" b="1"/>
            </a:br>
            <a:r>
              <a:rPr lang="ru-RU" sz="4000" b="1"/>
              <a:t>деятельности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r>
              <a:rPr lang="ru-RU"/>
              <a:t>Общая характеристика внимания</a:t>
            </a:r>
          </a:p>
          <a:p>
            <a:pPr>
              <a:buFont typeface="Wingdings" pitchFamily="2" charset="2"/>
              <a:buNone/>
            </a:pPr>
            <a:r>
              <a:rPr lang="ru-RU"/>
              <a:t>• Особенности сенсорно перцептивной деятельности</a:t>
            </a:r>
          </a:p>
          <a:p>
            <a:pPr>
              <a:buFont typeface="Wingdings" pitchFamily="2" charset="2"/>
              <a:buNone/>
            </a:pPr>
            <a:r>
              <a:rPr lang="ru-RU"/>
              <a:t>• Объем зрительной памяти</a:t>
            </a:r>
          </a:p>
          <a:p>
            <a:pPr>
              <a:buFont typeface="Wingdings" pitchFamily="2" charset="2"/>
              <a:buNone/>
            </a:pPr>
            <a:r>
              <a:rPr lang="ru-RU"/>
              <a:t>• Объем вербальной  памяти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Пространственное</a:t>
            </a:r>
            <a:br>
              <a:rPr lang="ru-RU" sz="4000" b="1"/>
            </a:br>
            <a:r>
              <a:rPr lang="ru-RU" sz="4000" b="1"/>
              <a:t>восприятие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 sz="3600"/>
              <a:t>Ориентировка в собственном теле</a:t>
            </a:r>
          </a:p>
          <a:p>
            <a:r>
              <a:rPr lang="ru-RU" sz="3600"/>
              <a:t>Уровень понимания пространственных отношений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Общая характеристика</a:t>
            </a:r>
            <a:br>
              <a:rPr lang="ru-RU" sz="4000" b="1"/>
            </a:br>
            <a:r>
              <a:rPr lang="ru-RU" sz="4000" b="1"/>
              <a:t>мыслительной деятельности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Интерес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Общая адекватность действий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Возможность целенаправленных действий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Характер помощи со стороны взрослого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Замечает ли и исправляет ошибки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Соответствие способа решения заданий возрасту ребенка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Перенос нового способа действия на аналогичное задание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Общий темп деятельности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• Работоспособность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Общая характеристика</a:t>
            </a:r>
            <a:br>
              <a:rPr lang="ru-RU" sz="4000" b="1"/>
            </a:br>
            <a:r>
              <a:rPr lang="ru-RU" sz="4000" b="1"/>
              <a:t>мыслительной деятельности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70338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>
              <a:lnSpc>
                <a:spcPct val="80000"/>
              </a:lnSpc>
            </a:pPr>
            <a:r>
              <a:rPr lang="ru-RU" sz="1800"/>
              <a:t>• Наглядные формы мышления</a:t>
            </a:r>
          </a:p>
          <a:p>
            <a:pPr>
              <a:lnSpc>
                <a:spcPct val="80000"/>
              </a:lnSpc>
            </a:pPr>
            <a:r>
              <a:rPr lang="ru-RU" sz="1800"/>
              <a:t>• Возможность применения вспомогательных средств, находящихся в поле зрения ребенка, для решения практических задач</a:t>
            </a:r>
          </a:p>
          <a:p>
            <a:pPr>
              <a:lnSpc>
                <a:spcPct val="80000"/>
              </a:lnSpc>
            </a:pPr>
            <a:r>
              <a:rPr lang="ru-RU" sz="1800"/>
              <a:t>• Группировка по признаку цвета</a:t>
            </a:r>
          </a:p>
          <a:p>
            <a:pPr>
              <a:lnSpc>
                <a:spcPct val="80000"/>
              </a:lnSpc>
            </a:pPr>
            <a:r>
              <a:rPr lang="ru-RU" sz="1800"/>
              <a:t>• Группировка по признаку формы</a:t>
            </a:r>
          </a:p>
          <a:p>
            <a:pPr>
              <a:lnSpc>
                <a:spcPct val="80000"/>
              </a:lnSpc>
            </a:pPr>
            <a:r>
              <a:rPr lang="ru-RU" sz="1800"/>
              <a:t>• Понимание сюжетной картинки</a:t>
            </a:r>
          </a:p>
          <a:p>
            <a:pPr>
              <a:lnSpc>
                <a:spcPct val="80000"/>
              </a:lnSpc>
            </a:pPr>
            <a:r>
              <a:rPr lang="ru-RU" sz="1800"/>
              <a:t>• Возможность элементарного замещения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484313"/>
            <a:ext cx="32400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 descr="i 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652963"/>
            <a:ext cx="1727200" cy="198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Графические пробы</a:t>
            </a:r>
            <a:br>
              <a:rPr lang="ru-RU" sz="4000" b="1"/>
            </a:br>
            <a:endParaRPr lang="ru-RU" sz="4000" b="1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/>
              <a:t>• </a:t>
            </a:r>
            <a:r>
              <a:rPr lang="ru-RU" sz="4400"/>
              <a:t>Захват карандаша</a:t>
            </a:r>
          </a:p>
          <a:p>
            <a:r>
              <a:rPr lang="ru-RU" sz="4400"/>
              <a:t>• Копирование образца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844675"/>
            <a:ext cx="36718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Представления об</a:t>
            </a:r>
            <a:br>
              <a:rPr lang="ru-RU" sz="4000" b="1"/>
            </a:br>
            <a:r>
              <a:rPr lang="ru-RU" sz="4000" b="1"/>
              <a:t>окружающем мире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/>
              <a:t>• О себе и близких</a:t>
            </a:r>
          </a:p>
          <a:p>
            <a:r>
              <a:rPr lang="ru-RU"/>
              <a:t>• Бытовые представления</a:t>
            </a:r>
          </a:p>
          <a:p>
            <a:r>
              <a:rPr lang="ru-RU"/>
              <a:t>• О мире предметов</a:t>
            </a:r>
          </a:p>
          <a:p>
            <a:r>
              <a:rPr lang="ru-RU"/>
              <a:t>• О мире животных и растений.</a:t>
            </a:r>
          </a:p>
        </p:txBody>
      </p:sp>
      <p:pic>
        <p:nvPicPr>
          <p:cNvPr id="63492" name="Picture 4" descr="imgpreview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636838"/>
            <a:ext cx="2909888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900" cy="4530725"/>
          </a:xfrm>
        </p:spPr>
        <p:txBody>
          <a:bodyPr/>
          <a:lstStyle/>
          <a:p>
            <a:r>
              <a:rPr lang="ru-RU"/>
              <a:t>•Фон настроения</a:t>
            </a:r>
          </a:p>
          <a:p>
            <a:r>
              <a:rPr lang="ru-RU"/>
              <a:t>•Особенности поведения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549275"/>
            <a:ext cx="4621213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8" name="Group 22"/>
          <p:cNvGraphicFramePr>
            <a:graphicFrameLocks noGrp="1"/>
          </p:cNvGraphicFramePr>
          <p:nvPr>
            <p:ph idx="4294967295"/>
          </p:nvPr>
        </p:nvGraphicFramePr>
        <p:xfrm>
          <a:off x="323850" y="1557338"/>
          <a:ext cx="8569325" cy="5156200"/>
        </p:xfrm>
        <a:graphic>
          <a:graphicData uri="http://schemas.openxmlformats.org/drawingml/2006/table">
            <a:tbl>
              <a:tblPr/>
              <a:tblGrid>
                <a:gridCol w="4219575"/>
                <a:gridCol w="4349750"/>
              </a:tblGrid>
              <a:tr h="310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Заведующий МБДОУ  детский сад № 5 пгт Тымовское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  Батурина Наталья Владимировна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Проинформировала родителей (законных представителей)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                   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М.П.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22" marR="181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Родители (законные представители) обучающегося, воспитанника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Мать __________________________________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Отец ___________________________________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Адрес ___________________________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      Выражаю(ем) согласие  на психолого-медико-педагогическое обследование и сопровождение обучающегося, воспитанника в соответствии с показаниями, в рамках профессиональной компетенции и этики специалистов ПМПк.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22" marR="181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054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      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Обучающегося   воспитанника об условиях его психолого-медико-педагогического обследования и сопровождения специалистами ПМПк.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22" marR="18122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425700" y="995363"/>
            <a:ext cx="4449763" cy="422275"/>
          </a:xfrm>
        </p:spPr>
        <p:txBody>
          <a:bodyPr anchorCtr="0">
            <a:normAutofit/>
          </a:bodyPr>
          <a:lstStyle/>
          <a:p>
            <a:endParaRPr lang="ru-RU" sz="4000"/>
          </a:p>
        </p:txBody>
      </p:sp>
      <p:sp>
        <p:nvSpPr>
          <p:cNvPr id="14348" name="Rectangle 1"/>
          <p:cNvSpPr>
            <a:spLocks noChangeArrowheads="1"/>
          </p:cNvSpPr>
          <p:nvPr/>
        </p:nvSpPr>
        <p:spPr bwMode="auto">
          <a:xfrm>
            <a:off x="323850" y="119063"/>
            <a:ext cx="8569325" cy="1538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Ins="539580" anchor="ctr">
            <a:spAutoFit/>
          </a:bodyPr>
          <a:lstStyle/>
          <a:p>
            <a:pPr algn="ctr">
              <a:tabLst>
                <a:tab pos="1908175" algn="l"/>
              </a:tabLst>
            </a:pP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Договор</a:t>
            </a:r>
            <a:endParaRPr lang="ru-RU" sz="11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908175" algn="l"/>
              </a:tabLst>
            </a:pP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между муниципальным бюджетным дошкольным образовательным учреждением «Детский сад № 5 пгт Тымовское» в лице заведующего Батуриной Натальи Владимировны  и родителями (законными представителями) _________________________________________</a:t>
            </a:r>
            <a:endParaRPr lang="ru-RU" sz="11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908175" algn="l"/>
              </a:tabLst>
            </a:pP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воспитанника (цы)  МБДОУ детский сад № 5 пгт Тымовское_______________________</a:t>
            </a:r>
            <a:endParaRPr lang="ru-RU" sz="11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1908175" algn="l"/>
              </a:tabLst>
            </a:pP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о его психолого-медико-педагогическом обследовании и сопровождении</a:t>
            </a:r>
            <a:endParaRPr lang="ru-RU" sz="11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08175" algn="l"/>
              </a:tabLst>
            </a:pPr>
            <a: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12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endParaRPr lang="ru-RU" sz="11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38300"/>
          </a:xfrm>
        </p:spPr>
        <p:txBody>
          <a:bodyPr/>
          <a:lstStyle/>
          <a:p>
            <a:r>
              <a:rPr lang="ru-RU" sz="3200" b="1"/>
              <a:t>Особенности</a:t>
            </a:r>
            <a:br>
              <a:rPr lang="ru-RU" sz="3200" b="1"/>
            </a:br>
            <a:r>
              <a:rPr lang="ru-RU" sz="3200" b="1"/>
              <a:t>эмоционально-волевой</a:t>
            </a:r>
            <a:br>
              <a:rPr lang="ru-RU" sz="3200" b="1"/>
            </a:br>
            <a:r>
              <a:rPr lang="ru-RU" sz="3200" b="1"/>
              <a:t>сферы</a:t>
            </a:r>
            <a:br>
              <a:rPr lang="ru-RU" sz="3200" b="1"/>
            </a:br>
            <a:endParaRPr lang="ru-RU" sz="3200" b="1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/>
              <a:t>• Индивидуально- типологические особенности</a:t>
            </a:r>
          </a:p>
          <a:p>
            <a:pPr>
              <a:buFont typeface="Wingdings" pitchFamily="2" charset="2"/>
              <a:buNone/>
            </a:pPr>
            <a:r>
              <a:rPr lang="ru-RU"/>
              <a:t> • Особенности эмоционально- волевой сферы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00213"/>
            <a:ext cx="450056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638300"/>
          </a:xfrm>
        </p:spPr>
        <p:txBody>
          <a:bodyPr/>
          <a:lstStyle/>
          <a:p>
            <a:r>
              <a:rPr lang="ru-RU" sz="3200" b="1"/>
              <a:t>Личность и</a:t>
            </a:r>
            <a:br>
              <a:rPr lang="ru-RU" sz="3200" b="1"/>
            </a:br>
            <a:r>
              <a:rPr lang="ru-RU" sz="3200" b="1"/>
              <a:t>характерологические</a:t>
            </a:r>
            <a:br>
              <a:rPr lang="ru-RU" sz="3200" b="1"/>
            </a:br>
            <a:r>
              <a:rPr lang="ru-RU" sz="3200" b="1"/>
              <a:t>черты</a:t>
            </a:r>
            <a:br>
              <a:rPr lang="ru-RU" sz="3200" b="1"/>
            </a:br>
            <a:endParaRPr lang="ru-RU" sz="3200" b="1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r>
              <a:rPr lang="ru-RU"/>
              <a:t>• Неоправданное упрямство</a:t>
            </a:r>
          </a:p>
          <a:p>
            <a:r>
              <a:rPr lang="ru-RU"/>
              <a:t>•Раздражительность</a:t>
            </a:r>
          </a:p>
          <a:p>
            <a:r>
              <a:rPr lang="ru-RU"/>
              <a:t>• Признаки жестокости</a:t>
            </a:r>
          </a:p>
          <a:p>
            <a:r>
              <a:rPr lang="ru-RU"/>
              <a:t>• Робость</a:t>
            </a:r>
          </a:p>
          <a:p>
            <a:r>
              <a:rPr lang="ru-RU"/>
              <a:t>• Тревожность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73238"/>
            <a:ext cx="3492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ПАТОХАРАКТЕРОЛОГИЧЕСКИЕ РЕАКЦИИ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59263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/>
              <a:t>• Реакция активного протеста</a:t>
            </a:r>
          </a:p>
          <a:p>
            <a:pPr>
              <a:lnSpc>
                <a:spcPct val="90000"/>
              </a:lnSpc>
            </a:pPr>
            <a:r>
              <a:rPr lang="ru-RU" sz="2800"/>
              <a:t>• Реакция отказа</a:t>
            </a:r>
          </a:p>
          <a:p>
            <a:pPr>
              <a:lnSpc>
                <a:spcPct val="90000"/>
              </a:lnSpc>
            </a:pPr>
            <a:r>
              <a:rPr lang="ru-RU" sz="2800"/>
              <a:t>• Реакция компенсаторного поведения</a:t>
            </a:r>
          </a:p>
          <a:p>
            <a:pPr>
              <a:lnSpc>
                <a:spcPct val="90000"/>
              </a:lnSpc>
            </a:pPr>
            <a:r>
              <a:rPr lang="ru-RU" sz="2800"/>
              <a:t>• Склонность к агрессивным вспышкам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268413"/>
            <a:ext cx="4144962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666908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900" b="1"/>
              <a:t>Представление педагога для ПМПК</a:t>
            </a:r>
            <a:r>
              <a:rPr lang="ru-RU" sz="800" b="1"/>
              <a:t> </a:t>
            </a:r>
            <a:endParaRPr lang="ru-RU" sz="800"/>
          </a:p>
          <a:p>
            <a:pPr>
              <a:lnSpc>
                <a:spcPct val="80000"/>
              </a:lnSpc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Общее впечатление о ребенке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Общая осведомленность и социально-бытовая ориентировка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Сведения о себе и своей семье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Знания и представления об окружающем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Сформированность учебных навыков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(Общая оценка учебных навыков соответствие знаний, учений и навыков требованиям программы)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Математика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Характер ошибок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Какие виды помощи применялись (результаты)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Чтение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Характерные ошибки чтения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Какие виды помощи применялись (результаты)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Письмо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Ошибки письменной речи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Какие виды помощи применялись (результаты) </a:t>
            </a:r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Особенности устной речи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Эмоционально-поведенческие особенности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  <a:p>
            <a:pPr>
              <a:lnSpc>
                <a:spcPct val="80000"/>
              </a:lnSpc>
            </a:pPr>
            <a:r>
              <a:rPr lang="ru-RU" sz="1200"/>
              <a:t></a:t>
            </a:r>
            <a:r>
              <a:rPr lang="ru-RU" sz="1200" b="1"/>
              <a:t>Заключение и рекомендации по обучению: </a:t>
            </a:r>
            <a:endParaRPr lang="ru-RU" sz="1200"/>
          </a:p>
          <a:p>
            <a:pPr>
              <a:lnSpc>
                <a:spcPct val="80000"/>
              </a:lnSpc>
            </a:pPr>
            <a:endParaRPr lang="ru-RU"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900"/>
              <a:t>Представление психолога для ПМПК </a:t>
            </a:r>
          </a:p>
          <a:p>
            <a:pPr>
              <a:lnSpc>
                <a:spcPct val="80000"/>
              </a:lnSpc>
            </a:pPr>
            <a:endParaRPr lang="ru-RU" sz="900"/>
          </a:p>
          <a:p>
            <a:pPr>
              <a:lnSpc>
                <a:spcPct val="80000"/>
              </a:lnSpc>
            </a:pPr>
            <a:r>
              <a:rPr lang="ru-RU" sz="1000"/>
              <a:t>Ф.И.О.ученика ___________________Возраст_____________________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Школа №________________________ класс/группа________________________________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Жалобы родителей______________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Жалобы педагогов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Особенности поведения, общения, привычки и интересы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Сформированность социально-бытовой ориентировки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Моторная ловкость___________________________________________________________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</a:t>
            </a:r>
            <a:r>
              <a:rPr lang="ru-RU" sz="1000" i="1"/>
              <a:t>Ведущая: </a:t>
            </a:r>
            <a:r>
              <a:rPr lang="ru-RU" sz="1000"/>
              <a:t>Рука_____________нога_____________ухо_____________глаз______________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</a:t>
            </a:r>
            <a:r>
              <a:rPr lang="ru-RU" sz="1000" b="1"/>
              <a:t>Характеристика деятельности: </a:t>
            </a:r>
            <a:endParaRPr lang="ru-RU" sz="1000"/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Мотивация Критичность Работоспособность Темп деятельности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Особенности </a:t>
            </a:r>
            <a:r>
              <a:rPr lang="ru-RU" sz="1000" b="1"/>
              <a:t>внимания </a:t>
            </a:r>
            <a:endParaRPr lang="ru-RU" sz="1000"/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Особенности </a:t>
            </a:r>
            <a:r>
              <a:rPr lang="ru-RU" sz="1000" b="1"/>
              <a:t>памяти </a:t>
            </a:r>
            <a:endParaRPr lang="ru-RU" sz="1000"/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Качественная характеристика </a:t>
            </a:r>
            <a:r>
              <a:rPr lang="ru-RU" sz="1000" b="1"/>
              <a:t>речи </a:t>
            </a:r>
            <a:endParaRPr lang="ru-RU" sz="1000"/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Характеристика </a:t>
            </a:r>
            <a:r>
              <a:rPr lang="ru-RU" sz="1000" b="1"/>
              <a:t>интеллектуального </a:t>
            </a:r>
            <a:r>
              <a:rPr lang="ru-RU" sz="1000"/>
              <a:t>развития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Сформированность представления о </a:t>
            </a:r>
            <a:r>
              <a:rPr lang="ru-RU" sz="1000" b="1"/>
              <a:t>пространственных и временных </a:t>
            </a:r>
            <a:r>
              <a:rPr lang="ru-RU" sz="1000"/>
              <a:t>отношений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Особенности </a:t>
            </a:r>
            <a:r>
              <a:rPr lang="ru-RU" sz="1000" b="1"/>
              <a:t>конструктивной, графической деятельности</a:t>
            </a:r>
            <a:r>
              <a:rPr lang="ru-RU" sz="1000"/>
              <a:t>, рисунка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Характерные </a:t>
            </a:r>
            <a:r>
              <a:rPr lang="ru-RU" sz="1000" b="1"/>
              <a:t>ошибки: </a:t>
            </a:r>
            <a:r>
              <a:rPr lang="ru-RU" sz="1000"/>
              <a:t>При письме При чтении При счете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</a:t>
            </a:r>
            <a:r>
              <a:rPr lang="ru-RU" sz="1000" b="1"/>
              <a:t>Эмоционально-личностные и мотивационно-волевые </a:t>
            </a:r>
            <a:r>
              <a:rPr lang="ru-RU" sz="1000"/>
              <a:t>особенности </a:t>
            </a:r>
          </a:p>
          <a:p>
            <a:pPr>
              <a:lnSpc>
                <a:spcPct val="80000"/>
              </a:lnSpc>
            </a:pPr>
            <a:endParaRPr lang="ru-RU" sz="1000"/>
          </a:p>
          <a:p>
            <a:pPr>
              <a:lnSpc>
                <a:spcPct val="80000"/>
              </a:lnSpc>
            </a:pPr>
            <a:r>
              <a:rPr lang="ru-RU" sz="1000"/>
              <a:t></a:t>
            </a:r>
            <a:r>
              <a:rPr lang="ru-RU" sz="1000" b="1"/>
              <a:t>Заключение школьного психолога </a:t>
            </a:r>
            <a:r>
              <a:rPr lang="ru-RU" sz="1000" i="1"/>
              <a:t>(уровень актуального развития, специфические особенности в указанных сферах, </a:t>
            </a:r>
            <a:r>
              <a:rPr lang="ru-RU" sz="1000" b="1" i="1"/>
              <a:t>рекомендации </a:t>
            </a:r>
            <a:r>
              <a:rPr lang="ru-RU" sz="1000" i="1"/>
              <a:t>по коррекционной работе) </a:t>
            </a:r>
            <a:endParaRPr lang="ru-RU" sz="1000"/>
          </a:p>
          <a:p>
            <a:pPr>
              <a:lnSpc>
                <a:spcPct val="80000"/>
              </a:lnSpc>
            </a:pPr>
            <a:endParaRPr lang="ru-RU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картинки\images (1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133600"/>
            <a:ext cx="3600450" cy="3743325"/>
          </a:xfrm>
        </p:spPr>
      </p:pic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b="1"/>
              <a:t>Исследование восприятия</a:t>
            </a:r>
          </a:p>
        </p:txBody>
      </p:sp>
      <p:pic>
        <p:nvPicPr>
          <p:cNvPr id="15364" name="Picture 4" descr="i (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133600"/>
            <a:ext cx="3529013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708275"/>
            <a:ext cx="3025775" cy="3889375"/>
          </a:xfrm>
        </p:spPr>
      </p:pic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b="1"/>
              <a:t>Исследование ВНИМАНИЯ</a:t>
            </a:r>
            <a:endParaRPr lang="ru-RU"/>
          </a:p>
        </p:txBody>
      </p:sp>
      <p:pic>
        <p:nvPicPr>
          <p:cNvPr id="16387" name="Picture 2" descr="F:\картинки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08275"/>
            <a:ext cx="26320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E:\психолог\внима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708275"/>
            <a:ext cx="3240087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b="1"/>
              <a:t>Исследование памяти</a:t>
            </a: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5963" y="4868863"/>
            <a:ext cx="14446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51500" y="5226050"/>
            <a:ext cx="144463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172200" y="6240463"/>
            <a:ext cx="144463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84850" y="5827713"/>
            <a:ext cx="144463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67400" y="5473700"/>
            <a:ext cx="144463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69075" y="6240463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18225" y="5180013"/>
            <a:ext cx="144463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27763" y="5903913"/>
            <a:ext cx="14446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65913" y="5935663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04050" y="5922963"/>
            <a:ext cx="144463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59588" y="6240463"/>
            <a:ext cx="14446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1116013" y="2852738"/>
            <a:ext cx="287337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5" idx="1"/>
          </p:cNvCxnSpPr>
          <p:nvPr/>
        </p:nvCxnSpPr>
        <p:spPr>
          <a:xfrm flipH="1">
            <a:off x="1116013" y="2852738"/>
            <a:ext cx="592137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100763" y="5173663"/>
            <a:ext cx="144462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1116013" y="2852738"/>
            <a:ext cx="863600" cy="108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224588" y="5519738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513513" y="5627688"/>
            <a:ext cx="14287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>
            <a:stCxn id="5" idx="0"/>
          </p:cNvCxnSpPr>
          <p:nvPr/>
        </p:nvCxnSpPr>
        <p:spPr>
          <a:xfrm flipH="1">
            <a:off x="1116013" y="2852738"/>
            <a:ext cx="1116012" cy="1368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420813" y="2852738"/>
            <a:ext cx="1063625" cy="138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403350" y="2997200"/>
            <a:ext cx="1198563" cy="153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1725613" y="2852738"/>
            <a:ext cx="1370012" cy="1690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124075" y="2928938"/>
            <a:ext cx="1198563" cy="153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2274888" y="3128963"/>
            <a:ext cx="1198562" cy="153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2497138" y="3309938"/>
            <a:ext cx="1198562" cy="153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52" name="Picture 44" descr="0001-001-Obuchajuschaja-igra-dlja-det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12875"/>
            <a:ext cx="532765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40" name="Group 108"/>
          <p:cNvGraphicFramePr>
            <a:graphicFrameLocks noGrp="1"/>
          </p:cNvGraphicFramePr>
          <p:nvPr>
            <p:ph idx="4294967295"/>
          </p:nvPr>
        </p:nvGraphicFramePr>
        <p:xfrm>
          <a:off x="685800" y="1828800"/>
          <a:ext cx="7696200" cy="3560763"/>
        </p:xfrm>
        <a:graphic>
          <a:graphicData uri="http://schemas.openxmlformats.org/drawingml/2006/table">
            <a:tbl>
              <a:tblPr/>
              <a:tblGrid>
                <a:gridCol w="771525"/>
                <a:gridCol w="766763"/>
                <a:gridCol w="771525"/>
                <a:gridCol w="769937"/>
                <a:gridCol w="769938"/>
                <a:gridCol w="766762"/>
                <a:gridCol w="769938"/>
                <a:gridCol w="771525"/>
                <a:gridCol w="766762"/>
                <a:gridCol w="7715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СЛОН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СТОЛ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ХЛЕБ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МЫЛО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ЛУК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ИГРА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БРАТ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18534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/>
              <a:t>Слуховая. Сейчас я назову 10 слов, которые тебе знакомы, постарайся запомнить их, а потом повтори в любом порядке. Затем я снова прочитаю эти слова, и ты должен снова повторить все слова, которые запомнил. После каждого повторы результаты заносятся в таблицу.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ru-RU" b="1"/>
              <a:t>Исследование  мышления</a:t>
            </a:r>
            <a:endParaRPr lang="ru-RU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2916238" y="1268413"/>
            <a:ext cx="3313112" cy="1262062"/>
          </a:xfrm>
        </p:spPr>
        <p:txBody>
          <a:bodyPr/>
          <a:lstStyle/>
          <a:p>
            <a:r>
              <a:rPr lang="ru-RU" b="1">
                <a:solidFill>
                  <a:srgbClr val="CC0099"/>
                </a:solidFill>
              </a:rPr>
              <a:t>АНАЛОГИИ</a:t>
            </a:r>
          </a:p>
          <a:p>
            <a:r>
              <a:rPr lang="ru-RU" b="1">
                <a:solidFill>
                  <a:srgbClr val="CC0099"/>
                </a:solidFill>
              </a:rPr>
              <a:t>ПОСЛОВИЦЫ</a:t>
            </a:r>
          </a:p>
        </p:txBody>
      </p:sp>
      <p:pic>
        <p:nvPicPr>
          <p:cNvPr id="19457" name="Объект 3" descr="Вырезка экрана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2843213" cy="2457450"/>
          </a:xfrm>
        </p:spPr>
      </p:pic>
      <p:pic>
        <p:nvPicPr>
          <p:cNvPr id="19460" name="Picture 5" descr="E:\Логинова  портфолио в формате HTML\imgpreview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652963"/>
            <a:ext cx="18716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652963"/>
            <a:ext cx="1277937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652963"/>
            <a:ext cx="14446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652963"/>
            <a:ext cx="13398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1_html_7ea39b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724400"/>
            <a:ext cx="1895475" cy="1905000"/>
          </a:xfrm>
          <a:prstGeom prst="rect">
            <a:avLst/>
          </a:prstGeom>
          <a:noFill/>
        </p:spPr>
      </p:pic>
      <p:pic>
        <p:nvPicPr>
          <p:cNvPr id="19466" name="Picture 10" descr="6_html_319fdf8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1196975"/>
            <a:ext cx="2713037" cy="3311525"/>
          </a:xfrm>
          <a:prstGeom prst="rect">
            <a:avLst/>
          </a:prstGeom>
          <a:noFill/>
        </p:spPr>
      </p:pic>
      <p:pic>
        <p:nvPicPr>
          <p:cNvPr id="19470" name="Picture 14" descr="scrn_big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2349500"/>
            <a:ext cx="3024187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4962525"/>
          </a:xfrm>
        </p:spPr>
        <p:txBody>
          <a:bodyPr/>
          <a:lstStyle/>
          <a:p>
            <a:r>
              <a:rPr lang="ru-RU" sz="2400"/>
              <a:t>Проблемы, с которыми сталкиваются специалисты в рамках проведения диагностической сессии. </a:t>
            </a:r>
            <a:br>
              <a:rPr lang="ru-RU" sz="2400"/>
            </a:br>
            <a:r>
              <a:rPr lang="ru-RU" sz="2400"/>
              <a:t>1.Подбор методов диагностического обследования. - Весь диагностический материал соответствует требованиям к методам психодиагностики. - Данные методики достаточно полифункциональные, но в тоже время ориентированы на определённые параметры той или иной сферы психического развития. - Использование той или иной диагностической методики определяется с учётом возрастных и индивидуальных особенностей, поставленных задач, запроса и конкретных условий.</a:t>
            </a:r>
            <a:r>
              <a:rPr lang="ru-RU"/>
              <a:t> </a:t>
            </a:r>
          </a:p>
        </p:txBody>
      </p:sp>
      <p:pic>
        <p:nvPicPr>
          <p:cNvPr id="36868" name="Picture 4" descr="img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81525"/>
            <a:ext cx="2519362" cy="2016125"/>
          </a:xfrm>
          <a:prstGeom prst="rect">
            <a:avLst/>
          </a:prstGeom>
          <a:noFill/>
        </p:spPr>
      </p:pic>
      <p:pic>
        <p:nvPicPr>
          <p:cNvPr id="36869" name="Picture 5" descr="img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581525"/>
            <a:ext cx="2592388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r>
              <a:rPr lang="ru-RU" sz="4000" b="1"/>
              <a:t>Исследование эмоционально-волевой сферы</a:t>
            </a:r>
            <a:endParaRPr lang="ru-RU" sz="4000"/>
          </a:p>
        </p:txBody>
      </p:sp>
      <p:pic>
        <p:nvPicPr>
          <p:cNvPr id="20484" name="Picture 4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3165475" cy="4321175"/>
          </a:xfrm>
          <a:prstGeom prst="rect">
            <a:avLst/>
          </a:prstGeom>
          <a:noFill/>
        </p:spPr>
      </p:pic>
      <p:pic>
        <p:nvPicPr>
          <p:cNvPr id="20485" name="Picture 5" descr="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44675"/>
            <a:ext cx="3455988" cy="1428750"/>
          </a:xfrm>
          <a:prstGeom prst="rect">
            <a:avLst/>
          </a:prstGeom>
          <a:noFill/>
        </p:spPr>
      </p:pic>
      <p:pic>
        <p:nvPicPr>
          <p:cNvPr id="204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3500438"/>
            <a:ext cx="3473450" cy="3141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картинки\images (20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1557338"/>
            <a:ext cx="3208337" cy="2076450"/>
          </a:xfrm>
        </p:spPr>
      </p:pic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b="1"/>
              <a:t>Исследование ЗУН</a:t>
            </a:r>
            <a:endParaRPr lang="ru-RU"/>
          </a:p>
        </p:txBody>
      </p:sp>
      <p:pic>
        <p:nvPicPr>
          <p:cNvPr id="21509" name="Picture 5" descr="i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05263"/>
            <a:ext cx="2808287" cy="2447925"/>
          </a:xfrm>
          <a:prstGeom prst="rect">
            <a:avLst/>
          </a:prstGeom>
          <a:noFill/>
        </p:spPr>
      </p:pic>
      <p:pic>
        <p:nvPicPr>
          <p:cNvPr id="21510" name="Picture 6" descr="i (6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076700"/>
            <a:ext cx="273685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В завершении консультации, чтобы убедиться в том, что родители действительно все поняли правильно, приняли и без сомнений и колебаний готовы действовать в нужном направлении, мы просим их ответить на вопросы: -Всё ли для вас понятно и убедительно? - Расскажите о том, как вы собираетесь действовать дальше? -Если нужна помощь вы всегда можете обратиться к нам за консультацией При правильной организации консультативного процесса родители (законные представители), другие заинтересованные лица проявляют добровольность и сознательность в принятии тех или иных рекомендаций и следовании им.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3455988"/>
          </a:xfrm>
        </p:spPr>
        <p:txBody>
          <a:bodyPr/>
          <a:lstStyle/>
          <a:p>
            <a:r>
              <a:rPr lang="ru-RU" sz="2000"/>
              <a:t>С этой целью разработан пакет диагностических методик. У каждого специалиста он свой. Например, психолог использует следующий диагностический инструментарий -Исследование особенностей развития познавательной сферы детей  младшего школьного возрастов» Н.Я. Семаго, М.М. Семаго; -методика диагностического обследования детей раннего и дошкольного возраста Е.А. Стребелевой; - «Диагностика уровня развития интеллекта» Д. Векслера; - методика «Определение уровня умственного развития» Э.Ф. Замбицявичене; -методики Л.А. Ясюковой части 1,2,3 и мн. др.).</a:t>
            </a:r>
            <a:r>
              <a:rPr lang="ru-RU" sz="4000"/>
              <a:t> </a:t>
            </a:r>
          </a:p>
        </p:txBody>
      </p:sp>
      <p:pic>
        <p:nvPicPr>
          <p:cNvPr id="48132" name="Picture 4" descr="10016909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716338"/>
            <a:ext cx="2520950" cy="2881312"/>
          </a:xfrm>
          <a:prstGeom prst="rect">
            <a:avLst/>
          </a:prstGeom>
          <a:noFill/>
        </p:spPr>
      </p:pic>
      <p:pic>
        <p:nvPicPr>
          <p:cNvPr id="48133" name="Picture 5" descr="i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716338"/>
            <a:ext cx="1800225" cy="280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4716463" cy="6121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2. Дублирование, когда один специалист повторяет часть обследования другого специалиста. Каждый специалист должен придерживаться определённого алгоритма обследования ребёнка на ПМПК, исходя из специфики своего обследования (цели, задач, отличие от обследования других специалистов). </a:t>
            </a:r>
          </a:p>
        </p:txBody>
      </p:sp>
      <p:pic>
        <p:nvPicPr>
          <p:cNvPr id="49156" name="Picture 4" descr="im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341438"/>
            <a:ext cx="4021137" cy="381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    </a:t>
            </a:r>
            <a:r>
              <a:rPr lang="ru-RU" sz="1800" b="1"/>
              <a:t>Психологическая диагностика</a:t>
            </a:r>
            <a:r>
              <a:rPr lang="ru-RU" sz="1800"/>
              <a:t> В отличие от врача, психолог ориентирован не на логику болезненных процессов (патологических или пограничных), а на логику нормального развития на разных возрастных этапах. Психолог делает акцент не на том, чего «не хватает», а на том, что сохранно и что можно восполнить за счет имеющихся резервов до индивидуализированной, но все-таки нормы. В отличие от врача, психолог ориентирован не на логику болезненных процессов (патологических или пограничных), а на логику нормального развития на разных возрастных этапах. Психолог делает акцент не на том, чего «не хватает», а на том, что сохранно и что можно восполнить за счет имеющихся резервов до индивидуализированной, но все-таки нормы. Психолог оценивает уровень и особенности развития ребенка: развития ребенка: его поведения; критичности; адекватности в ситуации обследования, развитие коммуникативной, регуляторной, когнитивной и эмоционально-аффективной сфер в соответствии с возрастом ребенка; оценивает ресурсные возможности ребенка, в том числе особенности его работоспособности и темпа деятельности; даёт оценку возможностей социально-эмоциональной адаптации в детском сообществе и образовательном учреждении в целом.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3240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Основная цель психологического обследования: Проведение углубленного психологического обследования детей и подростков с ограниченными возможностями здоровья для определения уровня психического развития, а также выявление резервных возможностей, с помощью которых можно компенсировать отклонения в условиях адекватного вида и формы обучения, составление индивидуально – ориентированных, коррекционно-развивающих рекомендаций, способствующих успешному сопровождению ребёнка в образовательном пространстве. </a:t>
            </a:r>
          </a:p>
        </p:txBody>
      </p:sp>
      <p:pic>
        <p:nvPicPr>
          <p:cNvPr id="51204" name="Picture 4" descr="im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57563"/>
            <a:ext cx="4933950" cy="331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Особое внимание специалисты обращают на соответствующие разделы анамнеза: акушерский – это период беременности и родов; ранний- это первый год жизни ребёнка, когда идёт интенсивное моторное и речевое развитие; последующий анамнез жизни ребёнка 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</a:pPr>
            <a:r>
              <a:rPr lang="ru-RU"/>
              <a:t>Анализ данной информации позволяет сформировать диагностическую гипотезу, согласно которой отбирается диагностический материал и проводится обследование ребёнка с учётом его возможностей и личностных особенностей.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Предъявляемые ребенку в ходе диагностической процедуры стимульные материалы должны по всем параметрам (размеру, цвету, контрастности, читаемости, иным значимым характеристикам) соответствовать эталонам, и быть изготовленными типографским, заводским или иным способом, фирмами, специализирующимися на выпуске тестовых материалов (ИМАТОН, АРКТИ, ИНТЕГРАТИВНАЯ ПСИХОЛОГИЯ, КОГИТО-ЦЕНТР). При использовании в ходе обследования альтернативных (нестандартных) тестовых/методических материалов специалист должен полностью осознавать возможные последствия этого, а при коллегиальном обсуждении сообщать коллегам о причинах использования им такого рода пособий, материалов. </a:t>
            </a:r>
          </a:p>
        </p:txBody>
      </p:sp>
      <p:pic>
        <p:nvPicPr>
          <p:cNvPr id="53252" name="Picture 4" descr="i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716338"/>
            <a:ext cx="4176712" cy="292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</TotalTime>
  <Words>1098</Words>
  <Application>Microsoft Office PowerPoint</Application>
  <PresentationFormat>Экран (4:3)</PresentationFormat>
  <Paragraphs>225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32</vt:i4>
      </vt:variant>
    </vt:vector>
  </HeadingPairs>
  <TitlesOfParts>
    <vt:vector size="45" baseType="lpstr">
      <vt:lpstr>Candara</vt:lpstr>
      <vt:lpstr>Arial</vt:lpstr>
      <vt:lpstr>Symbol</vt:lpstr>
      <vt:lpstr>Calibri</vt:lpstr>
      <vt:lpstr>Times New Roman</vt:lpstr>
      <vt:lpstr>Verdana</vt:lpstr>
      <vt:lpstr>Wingdings</vt:lpstr>
      <vt:lpstr>Волна</vt:lpstr>
      <vt:lpstr>Волна</vt:lpstr>
      <vt:lpstr>Волна</vt:lpstr>
      <vt:lpstr>Волна</vt:lpstr>
      <vt:lpstr>Волна</vt:lpstr>
      <vt:lpstr>Склон</vt:lpstr>
      <vt:lpstr> "Своевременная диагностика – залог эффективной реализации индивидуальной программы развития ребенка." </vt:lpstr>
      <vt:lpstr>Слайд 2</vt:lpstr>
      <vt:lpstr>Проблемы, с которыми сталкиваются специалисты в рамках проведения диагностической сессии.  1.Подбор методов диагностического обследования. - Весь диагностический материал соответствует требованиям к методам психодиагностики. - Данные методики достаточно полифункциональные, но в тоже время ориентированы на определённые параметры той или иной сферы психического развития. - Использование той или иной диагностической методики определяется с учётом возрастных и индивидуальных особенностей, поставленных задач, запроса и конкретных условий. </vt:lpstr>
      <vt:lpstr>С этой целью разработан пакет диагностических методик. У каждого специалиста он свой. Например, психолог использует следующий диагностический инструментарий -Исследование особенностей развития познавательной сферы детей  младшего школьного возрастов» Н.Я. Семаго, М.М. Семаго; -методика диагностического обследования детей раннего и дошкольного возраста Е.А. Стребелевой; - «Диагностика уровня развития интеллекта» Д. Векслера; - методика «Определение уровня умственного развития» Э.Ф. Замбицявичене; -методики Л.А. Ясюковой части 1,2,3 и мн. др.). </vt:lpstr>
      <vt:lpstr>Слайд 5</vt:lpstr>
      <vt:lpstr>Слайд 6</vt:lpstr>
      <vt:lpstr>Слайд 7</vt:lpstr>
      <vt:lpstr>Слайд 8</vt:lpstr>
      <vt:lpstr>Слайд 9</vt:lpstr>
      <vt:lpstr>Психологическая характеристика</vt:lpstr>
      <vt:lpstr>Сведения о ребенке </vt:lpstr>
      <vt:lpstr>Двигательная сфера </vt:lpstr>
      <vt:lpstr>Особенности состояния познавательной деятельности</vt:lpstr>
      <vt:lpstr>Пространственное восприятие</vt:lpstr>
      <vt:lpstr>Общая характеристика мыслительной деятельности</vt:lpstr>
      <vt:lpstr>Общая характеристика мыслительной деятельности</vt:lpstr>
      <vt:lpstr>Графические пробы </vt:lpstr>
      <vt:lpstr>Представления об окружающем мире</vt:lpstr>
      <vt:lpstr>Слайд 19</vt:lpstr>
      <vt:lpstr>Особенности эмоционально-волевой сферы </vt:lpstr>
      <vt:lpstr>Личность и характерологические черты </vt:lpstr>
      <vt:lpstr>ПАТОХАРАКТЕРОЛОГИЧЕСКИЕ РЕАКЦИИ</vt:lpstr>
      <vt:lpstr>Слайд 23</vt:lpstr>
      <vt:lpstr>Слайд 24</vt:lpstr>
      <vt:lpstr>Исследование восприятия</vt:lpstr>
      <vt:lpstr>Исследование ВНИМАНИЯ</vt:lpstr>
      <vt:lpstr>Исследование памяти</vt:lpstr>
      <vt:lpstr>Слуховая. Сейчас я назову 10 слов, которые тебе знакомы, постарайся запомнить их, а потом повтори в любом порядке. Затем я снова прочитаю эти слова, и ты должен снова повторить все слова, которые запомнил. После каждого повторы результаты заносятся в таблицу.</vt:lpstr>
      <vt:lpstr>Исследование  мышления</vt:lpstr>
      <vt:lpstr>Исследование эмоционально-волевой сферы</vt:lpstr>
      <vt:lpstr>Исследование ЗУН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Наглядно -дидактический материал   для обследования детей и написания характеристики на ПМПК</dc:title>
  <dc:creator>Даша</dc:creator>
  <cp:lastModifiedBy>User</cp:lastModifiedBy>
  <cp:revision>11</cp:revision>
  <dcterms:created xsi:type="dcterms:W3CDTF">2014-02-07T00:14:14Z</dcterms:created>
  <dcterms:modified xsi:type="dcterms:W3CDTF">2014-04-08T13:23:23Z</dcterms:modified>
</cp:coreProperties>
</file>