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нелепицы</c:v>
                </c:pt>
                <c:pt idx="1">
                  <c:v>времена года</c:v>
                </c:pt>
                <c:pt idx="2">
                  <c:v>внимание</c:v>
                </c:pt>
                <c:pt idx="3">
                  <c:v>память</c:v>
                </c:pt>
                <c:pt idx="4">
                  <c:v>классификация</c:v>
                </c:pt>
                <c:pt idx="5">
                  <c:v>мышление</c:v>
                </c:pt>
                <c:pt idx="6">
                  <c:v>рисунок человека</c:v>
                </c:pt>
                <c:pt idx="7">
                  <c:v>последовательность</c:v>
                </c:pt>
                <c:pt idx="8">
                  <c:v>восприятие</c:v>
                </c:pt>
                <c:pt idx="9">
                  <c:v>воображение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</c:v>
                </c:pt>
                <c:pt idx="1">
                  <c:v>0</c:v>
                </c:pt>
                <c:pt idx="2">
                  <c:v>12</c:v>
                </c:pt>
                <c:pt idx="3">
                  <c:v>14</c:v>
                </c:pt>
                <c:pt idx="4">
                  <c:v>5</c:v>
                </c:pt>
                <c:pt idx="5">
                  <c:v>10</c:v>
                </c:pt>
                <c:pt idx="6">
                  <c:v>7</c:v>
                </c:pt>
                <c:pt idx="7">
                  <c:v>5</c:v>
                </c:pt>
                <c:pt idx="8">
                  <c:v>10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нелепицы</c:v>
                </c:pt>
                <c:pt idx="1">
                  <c:v>времена года</c:v>
                </c:pt>
                <c:pt idx="2">
                  <c:v>внимание</c:v>
                </c:pt>
                <c:pt idx="3">
                  <c:v>память</c:v>
                </c:pt>
                <c:pt idx="4">
                  <c:v>классификация</c:v>
                </c:pt>
                <c:pt idx="5">
                  <c:v>мышление</c:v>
                </c:pt>
                <c:pt idx="6">
                  <c:v>рисунок человека</c:v>
                </c:pt>
                <c:pt idx="7">
                  <c:v>последовательность</c:v>
                </c:pt>
                <c:pt idx="8">
                  <c:v>восприятие</c:v>
                </c:pt>
                <c:pt idx="9">
                  <c:v>воображение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11</c:v>
                </c:pt>
                <c:pt idx="1">
                  <c:v>18</c:v>
                </c:pt>
                <c:pt idx="2">
                  <c:v>12</c:v>
                </c:pt>
                <c:pt idx="3">
                  <c:v>8</c:v>
                </c:pt>
                <c:pt idx="4">
                  <c:v>14</c:v>
                </c:pt>
                <c:pt idx="5">
                  <c:v>10</c:v>
                </c:pt>
                <c:pt idx="6">
                  <c:v>7</c:v>
                </c:pt>
                <c:pt idx="7">
                  <c:v>12</c:v>
                </c:pt>
                <c:pt idx="8">
                  <c:v>8</c:v>
                </c:pt>
                <c:pt idx="9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нелепицы</c:v>
                </c:pt>
                <c:pt idx="1">
                  <c:v>времена года</c:v>
                </c:pt>
                <c:pt idx="2">
                  <c:v>внимание</c:v>
                </c:pt>
                <c:pt idx="3">
                  <c:v>память</c:v>
                </c:pt>
                <c:pt idx="4">
                  <c:v>классификация</c:v>
                </c:pt>
                <c:pt idx="5">
                  <c:v>мышление</c:v>
                </c:pt>
                <c:pt idx="6">
                  <c:v>рисунок человека</c:v>
                </c:pt>
                <c:pt idx="7">
                  <c:v>последовательность</c:v>
                </c:pt>
                <c:pt idx="8">
                  <c:v>восприятие</c:v>
                </c:pt>
                <c:pt idx="9">
                  <c:v>воображение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2</c:v>
                </c:pt>
                <c:pt idx="6">
                  <c:v>8</c:v>
                </c:pt>
                <c:pt idx="7">
                  <c:v>5</c:v>
                </c:pt>
                <c:pt idx="8">
                  <c:v>4</c:v>
                </c:pt>
                <c:pt idx="9">
                  <c:v>15</c:v>
                </c:pt>
              </c:numCache>
            </c:numRef>
          </c:val>
        </c:ser>
        <c:overlap val="100"/>
        <c:axId val="146267136"/>
        <c:axId val="148480768"/>
      </c:barChart>
      <c:catAx>
        <c:axId val="146267136"/>
        <c:scaling>
          <c:orientation val="minMax"/>
        </c:scaling>
        <c:axPos val="b"/>
        <c:tickLblPos val="nextTo"/>
        <c:crossAx val="148480768"/>
        <c:crosses val="autoZero"/>
        <c:auto val="1"/>
        <c:lblAlgn val="ctr"/>
        <c:lblOffset val="100"/>
      </c:catAx>
      <c:valAx>
        <c:axId val="148480768"/>
        <c:scaling>
          <c:orientation val="minMax"/>
        </c:scaling>
        <c:axPos val="l"/>
        <c:majorGridlines/>
        <c:numFmt formatCode="0%" sourceLinked="1"/>
        <c:tickLblPos val="nextTo"/>
        <c:crossAx val="14626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60174897622851"/>
          <c:y val="0.11888537745898742"/>
          <c:w val="0.17003817727962411"/>
          <c:h val="0.4841358331557891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показатели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показатели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показатели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axId val="44476288"/>
        <c:axId val="44477824"/>
      </c:barChart>
      <c:catAx>
        <c:axId val="44476288"/>
        <c:scaling>
          <c:orientation val="minMax"/>
        </c:scaling>
        <c:axPos val="b"/>
        <c:tickLblPos val="nextTo"/>
        <c:crossAx val="44477824"/>
        <c:crosses val="autoZero"/>
        <c:auto val="1"/>
        <c:lblAlgn val="ctr"/>
        <c:lblOffset val="100"/>
      </c:catAx>
      <c:valAx>
        <c:axId val="44477824"/>
        <c:scaling>
          <c:orientation val="minMax"/>
        </c:scaling>
        <c:axPos val="l"/>
        <c:majorGridlines/>
        <c:numFmt formatCode="General" sourceLinked="1"/>
        <c:tickLblPos val="nextTo"/>
        <c:crossAx val="4447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02027167150605"/>
          <c:y val="0.21304080638128717"/>
          <c:w val="0.16210312111157188"/>
          <c:h val="0.5165891918233341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psychologos.ru/images/174423dc4b8f6c6499b8c8c09b113ed8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7056784" cy="22322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ПОТРЕБНОСТИ ДЕТЕЙ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1400" dirty="0" smtClean="0"/>
              <a:t>(итоги диагностики психических </a:t>
            </a:r>
            <a:br>
              <a:rPr lang="ru-RU" sz="1400" dirty="0" smtClean="0"/>
            </a:br>
            <a:r>
              <a:rPr lang="ru-RU" sz="1400" dirty="0" smtClean="0"/>
              <a:t>и познавательных процессов в старшей группе)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568952" cy="122413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педагог-психолог</a:t>
            </a:r>
          </a:p>
          <a:p>
            <a:pPr algn="r"/>
            <a:r>
              <a:rPr lang="ru-RU" dirty="0" smtClean="0"/>
              <a:t>                                      МБДОУ  Детский сад № 5   пгт. Тымовское</a:t>
            </a:r>
          </a:p>
          <a:p>
            <a:pPr algn="r"/>
            <a:r>
              <a:rPr lang="ru-RU" dirty="0" smtClean="0"/>
              <a:t>О.В. Логинова</a:t>
            </a:r>
            <a:endParaRPr lang="ru-RU" dirty="0"/>
          </a:p>
        </p:txBody>
      </p:sp>
      <p:pic>
        <p:nvPicPr>
          <p:cNvPr id="4" name="Рисунок 3" descr="https://www.psychologos.ru/images/174423dc4b8f6c6499b8c8c09b113ed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5536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ПОСЛЕДОВАТЕЛЬНЫЕ КАРТИНКИ</a:t>
            </a:r>
            <a:br>
              <a:rPr lang="ru-RU" dirty="0" smtClean="0"/>
            </a:br>
            <a:r>
              <a:rPr lang="ru-RU" sz="1300" dirty="0" smtClean="0"/>
              <a:t>(выявление способности ребёнка понять сюжет в целом, умения устанавливать причинно-следственные связи, составлять последовательный рассказ)</a:t>
            </a:r>
            <a:endParaRPr lang="ru-RU" sz="1300" dirty="0"/>
          </a:p>
        </p:txBody>
      </p:sp>
      <p:pic>
        <p:nvPicPr>
          <p:cNvPr id="8195" name="Picture 3" descr="C:\Users\user3\Desktop\Руденко СТАРШАЯ ГРУППА\Screenshot_20170421-1828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395" y="1397862"/>
            <a:ext cx="3916773" cy="5460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РАЗРЕЗНЫЕ КАРТИНКИ </a:t>
            </a:r>
            <a:br>
              <a:rPr lang="ru-RU" dirty="0" smtClean="0"/>
            </a:br>
            <a:r>
              <a:rPr lang="ru-RU" sz="1300" dirty="0" smtClean="0"/>
              <a:t>(выявление уровня восприятия, умения воспроизводить целостный образ предмета)</a:t>
            </a:r>
            <a:endParaRPr lang="ru-RU" sz="1300" dirty="0"/>
          </a:p>
        </p:txBody>
      </p:sp>
      <p:pic>
        <p:nvPicPr>
          <p:cNvPr id="9218" name="Picture 2" descr="C:\Users\user3\Desktop\Руденко СТАРШАЯ ГРУППА\hello_html_m66d82d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660" y="1196752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ВООБРАЖЕНИЕ</a:t>
            </a:r>
            <a:br>
              <a:rPr lang="ru-RU" dirty="0" smtClean="0"/>
            </a:br>
            <a:r>
              <a:rPr lang="ru-RU" sz="1300" dirty="0" smtClean="0"/>
              <a:t>(выявление уровня развития воображения ребёнка, оригинальности и гибкости мышления)</a:t>
            </a:r>
            <a:endParaRPr lang="ru-RU" sz="1300" dirty="0"/>
          </a:p>
        </p:txBody>
      </p:sp>
      <p:pic>
        <p:nvPicPr>
          <p:cNvPr id="10242" name="Picture 2" descr="C:\Users\user3\Desktop\Руденко СТАРШАЯ ГРУППА\image022_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212162" cy="4873625"/>
          </a:xfrm>
          <a:prstGeom prst="rect">
            <a:avLst/>
          </a:prstGeom>
          <a:noFill/>
        </p:spPr>
      </p:pic>
      <p:sp>
        <p:nvSpPr>
          <p:cNvPr id="5" name="Равнобедренный треугольник 4"/>
          <p:cNvSpPr/>
          <p:nvPr/>
        </p:nvSpPr>
        <p:spPr>
          <a:xfrm>
            <a:off x="1043608" y="5013176"/>
            <a:ext cx="2232248" cy="136815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717032"/>
            <a:ext cx="194421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 descr="C:\Users\user3\Desktop\Руденко СТАРШАЯ ГРУППА\american-society-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02347">
            <a:off x="4134025" y="3350209"/>
            <a:ext cx="1543472" cy="1889025"/>
          </a:xfrm>
          <a:prstGeom prst="rect">
            <a:avLst/>
          </a:prstGeom>
          <a:noFill/>
        </p:spPr>
      </p:pic>
      <p:pic>
        <p:nvPicPr>
          <p:cNvPr id="10244" name="Picture 4" descr="C:\Users\user3\Desktop\Руденко СТАРШАЯ ГРУППА\polar-express-coloring-pages-polar-express-coloring-pages-100-polar-express-train-coloring-p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89040"/>
            <a:ext cx="2651017" cy="879103"/>
          </a:xfrm>
          <a:prstGeom prst="rect">
            <a:avLst/>
          </a:prstGeom>
          <a:noFill/>
        </p:spPr>
      </p:pic>
      <p:pic>
        <p:nvPicPr>
          <p:cNvPr id="10245" name="Picture 5" descr="C:\Users\user3\Desktop\Руденко СТАРШАЯ ГРУППА\1453553902_stroim-dom_1_raskrasku.c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941168"/>
            <a:ext cx="1152128" cy="1628341"/>
          </a:xfrm>
          <a:prstGeom prst="rect">
            <a:avLst/>
          </a:prstGeom>
          <a:noFill/>
        </p:spPr>
      </p:pic>
      <p:pic>
        <p:nvPicPr>
          <p:cNvPr id="10246" name="Picture 6" descr="C:\Users\user3\Desktop\Руденко СТАРШАЯ ГРУППА\joloch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941168"/>
            <a:ext cx="1080120" cy="1590328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547664" y="1772816"/>
            <a:ext cx="1440160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7" name="Picture 7" descr="C:\Users\user3\Desktop\Руденко СТАРШАЯ ГРУППА\raskraski-dlya-malishei-dlya-detei-3-4-goda-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772816"/>
            <a:ext cx="1109316" cy="1391471"/>
          </a:xfrm>
          <a:prstGeom prst="rect">
            <a:avLst/>
          </a:prstGeom>
          <a:noFill/>
        </p:spPr>
      </p:pic>
      <p:pic>
        <p:nvPicPr>
          <p:cNvPr id="10249" name="Picture 9" descr="C:\Users\user3\Desktop\Руденко СТАРШАЯ ГРУППА\funny-sun-coloring-book-vector-23248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628800"/>
            <a:ext cx="1674270" cy="1567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Протокол по группе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643192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Уровень развития по группе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715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РЕБЁНОК ДОЛЖЕН ЗНАТЬ 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3\Desktop\Руденко СТАРШАЯ ГРУППА\img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132109" cy="5349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3\Desktop\Руденко СТАРШАЯ ГРУППА\264858_origina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587289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3\Desktop\Руденко СТАРШАЯ ГРУППА\piramida-potrebnostey-maslo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64" y="332656"/>
            <a:ext cx="7881260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Общая осведомлённость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НЕЛЕПИЦЫ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>(выявление  знаний ребёнка об окружающем мире, способности эмоционально откликаться на нелепость рисунка)</a:t>
            </a:r>
            <a:endParaRPr lang="ru-RU" sz="1300" dirty="0"/>
          </a:p>
        </p:txBody>
      </p:sp>
      <p:pic>
        <p:nvPicPr>
          <p:cNvPr id="1026" name="Picture 2" descr="C:\Users\user3\Desktop\Руденко СТАРШАЯ ГРУППА\нелепиц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92" y="1340768"/>
            <a:ext cx="4088433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ВРЕМЕНА ГОДА </a:t>
            </a:r>
            <a:br>
              <a:rPr lang="ru-RU" dirty="0" smtClean="0"/>
            </a:br>
            <a:r>
              <a:rPr lang="ru-RU" sz="1300" dirty="0" smtClean="0"/>
              <a:t>(выявление уровня сформированности представлений о временах года)</a:t>
            </a:r>
            <a:endParaRPr lang="ru-RU" sz="1300" dirty="0"/>
          </a:p>
        </p:txBody>
      </p:sp>
      <p:pic>
        <p:nvPicPr>
          <p:cNvPr id="2050" name="Picture 2" descr="C:\Users\user3\Desktop\Руденко СТАРШАЯ ГРУППА\08labgi0l12732787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08418"/>
            <a:ext cx="6462771" cy="544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РАЗВИТИЕ ПСИХИЧЕСКИХ ПРОЦЕССОВ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ВНИМАНИЕ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>(выявление способности устанавливать тождество, сходство и различия предметов на основе зрительного анализа)</a:t>
            </a:r>
            <a:endParaRPr lang="ru-RU" sz="13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3\Desktop\Руденко СТАРШАЯ ГРУППА\внимание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71762"/>
            <a:ext cx="5905636" cy="528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ПАМЯТЬ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(анализ объёма </a:t>
            </a:r>
            <a:r>
              <a:rPr lang="ru-RU" sz="1300" dirty="0" smtClean="0">
                <a:solidFill>
                  <a:srgbClr val="002060"/>
                </a:solidFill>
              </a:rPr>
              <a:t>непосредственно образной памяти у ребёнка)</a:t>
            </a:r>
            <a:endParaRPr lang="ru-RU" sz="13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3\Desktop\Руденко СТАРШАЯ ГРУППА\памят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038" y="1041627"/>
            <a:ext cx="4639193" cy="5627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Мышление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chemeClr val="tx1"/>
                </a:solidFill>
              </a:rPr>
              <a:t>(выявление уровня развития наглядно-образного мышления, элементов логического мышления, умения группировать предметы по их функциональному назначению)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3\Desktop\Руденко СТАРШАЯ ГРУППА\классиф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84784"/>
            <a:ext cx="4104455" cy="3120791"/>
          </a:xfrm>
          <a:prstGeom prst="rect">
            <a:avLst/>
          </a:prstGeom>
          <a:noFill/>
        </p:spPr>
      </p:pic>
      <p:pic>
        <p:nvPicPr>
          <p:cNvPr id="5123" name="Picture 3" descr="C:\Users\user3\Desktop\Руденко СТАРШАЯ ГРУППА\клас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987944" cy="3024336"/>
          </a:xfrm>
          <a:prstGeom prst="rect">
            <a:avLst/>
          </a:prstGeom>
          <a:noFill/>
        </p:spPr>
      </p:pic>
      <p:pic>
        <p:nvPicPr>
          <p:cNvPr id="5124" name="Picture 4" descr="C:\Users\user3\Desktop\Руденко СТАРШАЯ ГРУППА\0021-019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88632"/>
            <a:ext cx="2875722" cy="2369368"/>
          </a:xfrm>
          <a:prstGeom prst="rect">
            <a:avLst/>
          </a:prstGeom>
          <a:noFill/>
        </p:spPr>
      </p:pic>
      <p:pic>
        <p:nvPicPr>
          <p:cNvPr id="5125" name="Picture 5" descr="C:\Users\user3\Desktop\Руденко СТАРШАЯ ГРУППА\0021-022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488521"/>
            <a:ext cx="2952328" cy="2369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МЫШЛЕНИЕ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300" dirty="0" smtClean="0"/>
              <a:t>(определение уровня развития наглядно-образного мышления, организации деятельности, умения действовать по образцу, анализировать пространство)</a:t>
            </a:r>
            <a:endParaRPr lang="ru-RU" sz="1300" dirty="0"/>
          </a:p>
        </p:txBody>
      </p:sp>
      <p:pic>
        <p:nvPicPr>
          <p:cNvPr id="6147" name="Picture 3" descr="C:\Users\user3\Desktop\Руденко СТАРШАЯ ГРУППА\014labgi0l12732787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00200"/>
            <a:ext cx="4130554" cy="5257800"/>
          </a:xfrm>
          <a:prstGeom prst="rect">
            <a:avLst/>
          </a:prstGeom>
          <a:noFill/>
        </p:spPr>
      </p:pic>
      <p:pic>
        <p:nvPicPr>
          <p:cNvPr id="6148" name="Picture 4" descr="C:\Users\user3\Desktop\Руденко СТАРШАЯ ГРУППА\20181009_162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608889" cy="5027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РИСУНОК ЧЕЛОВЕКА </a:t>
            </a:r>
            <a:br>
              <a:rPr lang="ru-RU" dirty="0" smtClean="0"/>
            </a:br>
            <a:r>
              <a:rPr lang="ru-RU" sz="1600" dirty="0" smtClean="0"/>
              <a:t>(ВЫЯВЛЕНИЕ СФОРМИРОВАННОСТИ ОБРАЗНЫХ И ПРОСТРАНСТВЕННЫХ ПРЕДСТАВЛЕНИЙ У РЕБЁНКА, УРОВНЯ РАЗВИТИЯ ЕГО ТОНКОЙ МОТОРИКИ; ПОЛУЧЕНИЕ ОБЩЕГО ПРЕДСТАВЛЕНИЯ ОБ ИНТЕЛЛЕКТЕ РЕБЁНКА В ЦЕЛОМ)</a:t>
            </a:r>
            <a:endParaRPr lang="ru-RU" sz="1600" dirty="0"/>
          </a:p>
        </p:txBody>
      </p:sp>
      <p:pic>
        <p:nvPicPr>
          <p:cNvPr id="7170" name="Picture 2" descr="C:\Users\user3\Desktop\Руденко СТАРШАЯ ГРУППА\310680_html_m61f5b2f8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041834" cy="1868293"/>
          </a:xfrm>
          <a:prstGeom prst="rect">
            <a:avLst/>
          </a:prstGeom>
          <a:noFill/>
        </p:spPr>
      </p:pic>
      <p:pic>
        <p:nvPicPr>
          <p:cNvPr id="7171" name="Picture 3" descr="C:\Users\user3\Desktop\Руденко СТАРШАЯ ГРУППА\note23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1429563" cy="1981572"/>
          </a:xfrm>
          <a:prstGeom prst="rect">
            <a:avLst/>
          </a:prstGeom>
          <a:noFill/>
        </p:spPr>
      </p:pic>
      <p:pic>
        <p:nvPicPr>
          <p:cNvPr id="7172" name="Picture 4" descr="C:\Users\user3\Desktop\Руденко СТАРШАЯ ГРУППА\upl_1506699327_154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717032"/>
            <a:ext cx="2448942" cy="2689518"/>
          </a:xfrm>
          <a:prstGeom prst="rect">
            <a:avLst/>
          </a:prstGeom>
          <a:noFill/>
        </p:spPr>
      </p:pic>
      <p:pic>
        <p:nvPicPr>
          <p:cNvPr id="7173" name="Picture 5" descr="C:\Users\user3\Desktop\Руденко СТАРШАЯ ГРУППА\pic_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048"/>
            <a:ext cx="2675684" cy="2515543"/>
          </a:xfrm>
          <a:prstGeom prst="rect">
            <a:avLst/>
          </a:prstGeom>
          <a:noFill/>
        </p:spPr>
      </p:pic>
      <p:pic>
        <p:nvPicPr>
          <p:cNvPr id="7174" name="Picture 6" descr="C:\Users\user3\Desktop\Руденко СТАРШАЯ ГРУППА\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492896"/>
            <a:ext cx="1366056" cy="1447453"/>
          </a:xfrm>
          <a:prstGeom prst="rect">
            <a:avLst/>
          </a:prstGeom>
          <a:noFill/>
        </p:spPr>
      </p:pic>
      <p:pic>
        <p:nvPicPr>
          <p:cNvPr id="7175" name="Picture 7" descr="C:\Users\user3\Desktop\Руденко СТАРШАЯ ГРУППА\2-2_clip_image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628800"/>
            <a:ext cx="1536501" cy="2285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4237</TotalTime>
  <Words>43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ПОТРЕБНОСТИ ДЕТЕЙ (итоги диагностики психических  и познавательных процессов в старшей группе) </vt:lpstr>
      <vt:lpstr>Слайд 2</vt:lpstr>
      <vt:lpstr>Общая осведомлённость НЕЛЕПИЦЫ (выявление  знаний ребёнка об окружающем мире, способности эмоционально откликаться на нелепость рисунка)</vt:lpstr>
      <vt:lpstr>ВРЕМЕНА ГОДА  (выявление уровня сформированности представлений о временах года)</vt:lpstr>
      <vt:lpstr>РАЗВИТИЕ ПСИХИЧЕСКИХ ПРОЦЕССОВ ВНИМАНИЕ  (выявление способности устанавливать тождество, сходство и различия предметов на основе зрительного анализа)</vt:lpstr>
      <vt:lpstr>ПАМЯТЬ  (анализ объёма непосредственно образной памяти у ребёнка)</vt:lpstr>
      <vt:lpstr>Мышление  (выявление уровня развития наглядно-образного мышления, элементов логического мышления, умения группировать предметы по их функциональному назначению)</vt:lpstr>
      <vt:lpstr>МЫШЛЕНИЕ  (определение уровня развития наглядно-образного мышления, организации деятельности, умения действовать по образцу, анализировать пространство)</vt:lpstr>
      <vt:lpstr>РИСУНОК ЧЕЛОВЕКА  (ВЫЯВЛЕНИЕ СФОРМИРОВАННОСТИ ОБРАЗНЫХ И ПРОСТРАНСТВЕННЫХ ПРЕДСТАВЛЕНИЙ У РЕБЁНКА, УРОВНЯ РАЗВИТИЯ ЕГО ТОНКОЙ МОТОРИКИ; ПОЛУЧЕНИЕ ОБЩЕГО ПРЕДСТАВЛЕНИЯ ОБ ИНТЕЛЛЕКТЕ РЕБЁНКА В ЦЕЛОМ)</vt:lpstr>
      <vt:lpstr>ПОСЛЕДОВАТЕЛЬНЫЕ КАРТИНКИ (выявление способности ребёнка понять сюжет в целом, умения устанавливать причинно-следственные связи, составлять последовательный рассказ)</vt:lpstr>
      <vt:lpstr>РАЗРЕЗНЫЕ КАРТИНКИ  (выявление уровня восприятия, умения воспроизводить целостный образ предмета)</vt:lpstr>
      <vt:lpstr>ВООБРАЖЕНИЕ (выявление уровня развития воображения ребёнка, оригинальности и гибкости мышления)</vt:lpstr>
      <vt:lpstr>Протокол по группе</vt:lpstr>
      <vt:lpstr>Уровень развития по группе</vt:lpstr>
      <vt:lpstr>РЕБЁНОК ДОЛЖЕН ЗНАТЬ 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СТАРШАЯ ГРУППА</dc:title>
  <dc:creator>user3</dc:creator>
  <cp:lastModifiedBy>user3</cp:lastModifiedBy>
  <cp:revision>29</cp:revision>
  <dcterms:created xsi:type="dcterms:W3CDTF">2018-10-09T01:37:42Z</dcterms:created>
  <dcterms:modified xsi:type="dcterms:W3CDTF">2018-10-14T22:56:51Z</dcterms:modified>
</cp:coreProperties>
</file>